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5"/>
  </p:notesMasterIdLst>
  <p:sldIdLst>
    <p:sldId id="472" r:id="rId2"/>
    <p:sldId id="477" r:id="rId3"/>
    <p:sldId id="47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166"/>
    <a:srgbClr val="F30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25D87-1366-430A-B83F-94BD1AF47000}" type="datetimeFigureOut">
              <a:rPr lang="es-MX" smtClean="0"/>
              <a:t>02/08/2021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CD49-CE6D-4C13-BD61-7FE0AD001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108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988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14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1317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1303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7868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51556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9977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3647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462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266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94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066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493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3144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60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090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340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7244846-117C-4257-AA26-FBDACBC707A6}" type="datetimeFigureOut">
              <a:rPr lang="es-MX" smtClean="0"/>
              <a:t>02/08/2021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873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21908" y="2213838"/>
            <a:ext cx="5245845" cy="173566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s-MX" sz="7200" dirty="0"/>
              <a:t>Flujo de atención</a:t>
            </a:r>
            <a:br>
              <a:rPr lang="es-MX" sz="7200" dirty="0"/>
            </a:br>
            <a:endParaRPr lang="es-MX" sz="7200" dirty="0"/>
          </a:p>
        </p:txBody>
      </p:sp>
      <p:pic>
        <p:nvPicPr>
          <p:cNvPr id="9" name="Picture 2" descr="Ver las imágenes de origen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5" r="15643"/>
          <a:stretch/>
        </p:blipFill>
        <p:spPr bwMode="auto">
          <a:xfrm>
            <a:off x="6569612" y="2213838"/>
            <a:ext cx="4949748" cy="356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2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72832" y="380593"/>
            <a:ext cx="1899138" cy="1041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Recepción de Solicitud</a:t>
            </a:r>
            <a:endParaRPr lang="es-MX" sz="1600" dirty="0"/>
          </a:p>
        </p:txBody>
      </p:sp>
      <p:sp>
        <p:nvSpPr>
          <p:cNvPr id="6" name="Rectángulo 5"/>
          <p:cNvSpPr/>
          <p:nvPr/>
        </p:nvSpPr>
        <p:spPr>
          <a:xfrm>
            <a:off x="3527213" y="220381"/>
            <a:ext cx="2103416" cy="13754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La Unidad de Transparencia turna a sí misma la solicitud</a:t>
            </a:r>
            <a:endParaRPr lang="es-MX" sz="1600" dirty="0"/>
          </a:p>
        </p:txBody>
      </p:sp>
      <p:sp>
        <p:nvSpPr>
          <p:cNvPr id="11" name="Rectángulo 10"/>
          <p:cNvSpPr/>
          <p:nvPr/>
        </p:nvSpPr>
        <p:spPr>
          <a:xfrm>
            <a:off x="6975034" y="5251587"/>
            <a:ext cx="1885763" cy="919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Solicitante recibe respuesta</a:t>
            </a:r>
            <a:endParaRPr lang="es-MX" sz="1600" dirty="0"/>
          </a:p>
        </p:txBody>
      </p:sp>
      <p:sp>
        <p:nvSpPr>
          <p:cNvPr id="35" name="Rectángulo 34"/>
          <p:cNvSpPr/>
          <p:nvPr/>
        </p:nvSpPr>
        <p:spPr>
          <a:xfrm>
            <a:off x="3527213" y="2019052"/>
            <a:ext cx="2103416" cy="10809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La Unidad de Transparencia</a:t>
            </a:r>
          </a:p>
          <a:p>
            <a:pPr algn="ctr"/>
            <a:r>
              <a:rPr lang="es-MX" sz="1600" dirty="0" smtClean="0"/>
              <a:t>responde</a:t>
            </a:r>
            <a:endParaRPr lang="es-MX" sz="1600" dirty="0"/>
          </a:p>
        </p:txBody>
      </p:sp>
      <p:cxnSp>
        <p:nvCxnSpPr>
          <p:cNvPr id="37" name="Conector recto de flecha 36"/>
          <p:cNvCxnSpPr>
            <a:stCxn id="6" idx="2"/>
            <a:endCxn id="35" idx="0"/>
          </p:cNvCxnSpPr>
          <p:nvPr/>
        </p:nvCxnSpPr>
        <p:spPr>
          <a:xfrm>
            <a:off x="4578921" y="1595797"/>
            <a:ext cx="0" cy="423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ángulo 75"/>
          <p:cNvSpPr/>
          <p:nvPr/>
        </p:nvSpPr>
        <p:spPr>
          <a:xfrm>
            <a:off x="3546159" y="3393091"/>
            <a:ext cx="2084469" cy="12367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El sistema evalúa si la respuesta requiere pasar por Comité</a:t>
            </a:r>
            <a:endParaRPr lang="es-MX" sz="1600" dirty="0"/>
          </a:p>
        </p:txBody>
      </p:sp>
      <p:sp>
        <p:nvSpPr>
          <p:cNvPr id="98" name="Rectángulo 97"/>
          <p:cNvSpPr/>
          <p:nvPr/>
        </p:nvSpPr>
        <p:spPr>
          <a:xfrm>
            <a:off x="3551534" y="5245771"/>
            <a:ext cx="2061393" cy="9173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Unidad de Transparencia envía respuesta</a:t>
            </a:r>
            <a:endParaRPr lang="es-MX" sz="1600" dirty="0"/>
          </a:p>
        </p:txBody>
      </p:sp>
      <p:sp>
        <p:nvSpPr>
          <p:cNvPr id="101" name="Rectángulo 100"/>
          <p:cNvSpPr/>
          <p:nvPr/>
        </p:nvSpPr>
        <p:spPr>
          <a:xfrm>
            <a:off x="815465" y="1973142"/>
            <a:ext cx="2082148" cy="1162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Sí el Comité </a:t>
            </a:r>
            <a:r>
              <a:rPr lang="es-MX" sz="1600" b="1" dirty="0" smtClean="0">
                <a:solidFill>
                  <a:srgbClr val="B31166"/>
                </a:solidFill>
              </a:rPr>
              <a:t>modifica o revoca</a:t>
            </a:r>
            <a:r>
              <a:rPr lang="es-MX" sz="1600" dirty="0" smtClean="0"/>
              <a:t> la solicitud regresa con la UT</a:t>
            </a:r>
            <a:endParaRPr lang="es-MX" sz="1600" dirty="0"/>
          </a:p>
        </p:txBody>
      </p:sp>
      <p:sp>
        <p:nvSpPr>
          <p:cNvPr id="102" name="Rectángulo 101"/>
          <p:cNvSpPr/>
          <p:nvPr/>
        </p:nvSpPr>
        <p:spPr>
          <a:xfrm>
            <a:off x="803433" y="4962940"/>
            <a:ext cx="2082148" cy="14841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Sí el Comité </a:t>
            </a:r>
            <a:r>
              <a:rPr lang="es-MX" sz="1600" b="1" dirty="0" smtClean="0">
                <a:solidFill>
                  <a:srgbClr val="B31166"/>
                </a:solidFill>
              </a:rPr>
              <a:t>confirma,</a:t>
            </a:r>
            <a:r>
              <a:rPr lang="es-MX" sz="1600" dirty="0" smtClean="0"/>
              <a:t> la Unidad de Transparencia recibe la respuesta</a:t>
            </a:r>
            <a:endParaRPr lang="es-MX" sz="1600" dirty="0"/>
          </a:p>
        </p:txBody>
      </p:sp>
      <p:sp>
        <p:nvSpPr>
          <p:cNvPr id="156" name="Rectángulo 155"/>
          <p:cNvSpPr/>
          <p:nvPr/>
        </p:nvSpPr>
        <p:spPr>
          <a:xfrm>
            <a:off x="773261" y="3512151"/>
            <a:ext cx="2165291" cy="10077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Comité de Transparencia resuelve</a:t>
            </a:r>
            <a:endParaRPr lang="es-MX" sz="1600" dirty="0"/>
          </a:p>
        </p:txBody>
      </p:sp>
      <p:sp>
        <p:nvSpPr>
          <p:cNvPr id="157" name="Elipse 156"/>
          <p:cNvSpPr/>
          <p:nvPr/>
        </p:nvSpPr>
        <p:spPr>
          <a:xfrm>
            <a:off x="2541104" y="4276833"/>
            <a:ext cx="532664" cy="5065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Sí</a:t>
            </a:r>
            <a:endParaRPr lang="es-MX" sz="1200" dirty="0"/>
          </a:p>
        </p:txBody>
      </p:sp>
      <p:cxnSp>
        <p:nvCxnSpPr>
          <p:cNvPr id="159" name="Conector recto de flecha 158"/>
          <p:cNvCxnSpPr>
            <a:stCxn id="35" idx="2"/>
            <a:endCxn id="76" idx="0"/>
          </p:cNvCxnSpPr>
          <p:nvPr/>
        </p:nvCxnSpPr>
        <p:spPr>
          <a:xfrm>
            <a:off x="4578921" y="3099964"/>
            <a:ext cx="9473" cy="293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cto de flecha 160"/>
          <p:cNvCxnSpPr>
            <a:stCxn id="76" idx="2"/>
            <a:endCxn id="98" idx="0"/>
          </p:cNvCxnSpPr>
          <p:nvPr/>
        </p:nvCxnSpPr>
        <p:spPr>
          <a:xfrm flipH="1">
            <a:off x="4582231" y="4629805"/>
            <a:ext cx="6163" cy="615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recto de flecha 164"/>
          <p:cNvCxnSpPr>
            <a:stCxn id="76" idx="1"/>
            <a:endCxn id="156" idx="3"/>
          </p:cNvCxnSpPr>
          <p:nvPr/>
        </p:nvCxnSpPr>
        <p:spPr>
          <a:xfrm flipH="1">
            <a:off x="2938552" y="4011448"/>
            <a:ext cx="607607" cy="4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cto de flecha 166"/>
          <p:cNvCxnSpPr>
            <a:stCxn id="156" idx="0"/>
            <a:endCxn id="101" idx="2"/>
          </p:cNvCxnSpPr>
          <p:nvPr/>
        </p:nvCxnSpPr>
        <p:spPr>
          <a:xfrm flipV="1">
            <a:off x="1855907" y="3135326"/>
            <a:ext cx="632" cy="376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cto de flecha 168"/>
          <p:cNvCxnSpPr>
            <a:stCxn id="101" idx="3"/>
            <a:endCxn id="35" idx="1"/>
          </p:cNvCxnSpPr>
          <p:nvPr/>
        </p:nvCxnSpPr>
        <p:spPr>
          <a:xfrm>
            <a:off x="2897613" y="2554234"/>
            <a:ext cx="629600" cy="5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recto de flecha 170"/>
          <p:cNvCxnSpPr>
            <a:stCxn id="156" idx="2"/>
          </p:cNvCxnSpPr>
          <p:nvPr/>
        </p:nvCxnSpPr>
        <p:spPr>
          <a:xfrm>
            <a:off x="1855907" y="4519860"/>
            <a:ext cx="632" cy="419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cto de flecha 176"/>
          <p:cNvCxnSpPr>
            <a:stCxn id="102" idx="3"/>
            <a:endCxn id="98" idx="1"/>
          </p:cNvCxnSpPr>
          <p:nvPr/>
        </p:nvCxnSpPr>
        <p:spPr>
          <a:xfrm flipV="1">
            <a:off x="2885581" y="5704435"/>
            <a:ext cx="665953" cy="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cto de flecha 178"/>
          <p:cNvCxnSpPr>
            <a:stCxn id="5" idx="3"/>
            <a:endCxn id="6" idx="1"/>
          </p:cNvCxnSpPr>
          <p:nvPr/>
        </p:nvCxnSpPr>
        <p:spPr>
          <a:xfrm>
            <a:off x="2271970" y="901098"/>
            <a:ext cx="1255243" cy="6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Elipse 183"/>
          <p:cNvSpPr/>
          <p:nvPr/>
        </p:nvSpPr>
        <p:spPr>
          <a:xfrm>
            <a:off x="5175966" y="4870770"/>
            <a:ext cx="579405" cy="513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No</a:t>
            </a:r>
            <a:endParaRPr lang="es-MX" sz="1200" dirty="0"/>
          </a:p>
        </p:txBody>
      </p:sp>
      <p:cxnSp>
        <p:nvCxnSpPr>
          <p:cNvPr id="186" name="Conector recto de flecha 185"/>
          <p:cNvCxnSpPr>
            <a:stCxn id="98" idx="3"/>
            <a:endCxn id="11" idx="1"/>
          </p:cNvCxnSpPr>
          <p:nvPr/>
        </p:nvCxnSpPr>
        <p:spPr>
          <a:xfrm>
            <a:off x="5612927" y="5704435"/>
            <a:ext cx="1362107" cy="6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ítulo 3"/>
          <p:cNvSpPr txBox="1">
            <a:spLocks/>
          </p:cNvSpPr>
          <p:nvPr/>
        </p:nvSpPr>
        <p:spPr>
          <a:xfrm>
            <a:off x="5926626" y="220381"/>
            <a:ext cx="5868341" cy="15576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s-MX" sz="2400" dirty="0" smtClean="0">
                <a:solidFill>
                  <a:srgbClr val="B31166"/>
                </a:solidFill>
              </a:rPr>
              <a:t>Flujo de atención con Unidad de Transparencia y Comité de Transparencia</a:t>
            </a:r>
            <a:endParaRPr lang="es-MX" sz="2400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7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/>
          <p:cNvSpPr/>
          <p:nvPr/>
        </p:nvSpPr>
        <p:spPr>
          <a:xfrm>
            <a:off x="1291083" y="633252"/>
            <a:ext cx="1899138" cy="1041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Recepción de Solicitud</a:t>
            </a:r>
            <a:endParaRPr lang="es-MX" sz="1600" dirty="0"/>
          </a:p>
        </p:txBody>
      </p:sp>
      <p:sp>
        <p:nvSpPr>
          <p:cNvPr id="26" name="Rectángulo 25"/>
          <p:cNvSpPr/>
          <p:nvPr/>
        </p:nvSpPr>
        <p:spPr>
          <a:xfrm>
            <a:off x="3946926" y="382585"/>
            <a:ext cx="2543332" cy="15363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La Unidad de Transparencia turna la solicitud a las Unidades Administrativas que darán contestación</a:t>
            </a:r>
            <a:endParaRPr lang="es-MX" sz="1600" dirty="0"/>
          </a:p>
        </p:txBody>
      </p:sp>
      <p:sp>
        <p:nvSpPr>
          <p:cNvPr id="27" name="Rectángulo 26"/>
          <p:cNvSpPr/>
          <p:nvPr/>
        </p:nvSpPr>
        <p:spPr>
          <a:xfrm>
            <a:off x="6865767" y="611939"/>
            <a:ext cx="1860139" cy="10738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Las Unidades Administrativas responden</a:t>
            </a:r>
            <a:endParaRPr lang="es-MX" sz="1600" dirty="0"/>
          </a:p>
        </p:txBody>
      </p:sp>
      <p:sp>
        <p:nvSpPr>
          <p:cNvPr id="28" name="Rectángulo 27"/>
          <p:cNvSpPr/>
          <p:nvPr/>
        </p:nvSpPr>
        <p:spPr>
          <a:xfrm>
            <a:off x="6865767" y="3719015"/>
            <a:ext cx="1860139" cy="1337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Unidad de Transparencia integra respuesta de las UA</a:t>
            </a:r>
            <a:endParaRPr lang="es-MX" sz="1600" dirty="0"/>
          </a:p>
        </p:txBody>
      </p:sp>
      <p:sp>
        <p:nvSpPr>
          <p:cNvPr id="29" name="Rectángulo 28"/>
          <p:cNvSpPr/>
          <p:nvPr/>
        </p:nvSpPr>
        <p:spPr>
          <a:xfrm>
            <a:off x="6865767" y="2126549"/>
            <a:ext cx="1860139" cy="10655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El sistema evalúa si la respuesta requiere pasar por Comité</a:t>
            </a: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6852954" y="5492213"/>
            <a:ext cx="1885763" cy="919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Solicitante recibe respuesta</a:t>
            </a:r>
            <a:endParaRPr lang="es-MX" sz="1600" dirty="0"/>
          </a:p>
        </p:txBody>
      </p:sp>
      <p:sp>
        <p:nvSpPr>
          <p:cNvPr id="31" name="Rectángulo 30"/>
          <p:cNvSpPr/>
          <p:nvPr/>
        </p:nvSpPr>
        <p:spPr>
          <a:xfrm>
            <a:off x="9341669" y="3719015"/>
            <a:ext cx="2322342" cy="13215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Sí el Comité </a:t>
            </a:r>
            <a:r>
              <a:rPr lang="es-MX" sz="1600" b="1" dirty="0" smtClean="0">
                <a:solidFill>
                  <a:srgbClr val="B31166"/>
                </a:solidFill>
              </a:rPr>
              <a:t>confirma,</a:t>
            </a:r>
            <a:r>
              <a:rPr lang="es-MX" sz="1600" dirty="0" smtClean="0"/>
              <a:t> la Unidad de Transparencia recibe la respuesta</a:t>
            </a:r>
            <a:endParaRPr lang="es-MX" sz="1600" dirty="0"/>
          </a:p>
        </p:txBody>
      </p:sp>
      <p:sp>
        <p:nvSpPr>
          <p:cNvPr id="32" name="Rectángulo 31"/>
          <p:cNvSpPr/>
          <p:nvPr/>
        </p:nvSpPr>
        <p:spPr>
          <a:xfrm>
            <a:off x="9422539" y="2159949"/>
            <a:ext cx="2165291" cy="10077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Comité de Transparencia resuelve</a:t>
            </a:r>
            <a:endParaRPr lang="es-MX" sz="1600" dirty="0"/>
          </a:p>
        </p:txBody>
      </p:sp>
      <p:sp>
        <p:nvSpPr>
          <p:cNvPr id="33" name="Elipse 32"/>
          <p:cNvSpPr/>
          <p:nvPr/>
        </p:nvSpPr>
        <p:spPr>
          <a:xfrm>
            <a:off x="9263546" y="1926578"/>
            <a:ext cx="532664" cy="49898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Sí</a:t>
            </a:r>
            <a:endParaRPr lang="es-MX" sz="1200" dirty="0"/>
          </a:p>
        </p:txBody>
      </p:sp>
      <p:cxnSp>
        <p:nvCxnSpPr>
          <p:cNvPr id="34" name="Conector recto de flecha 33"/>
          <p:cNvCxnSpPr>
            <a:stCxn id="27" idx="2"/>
            <a:endCxn id="29" idx="0"/>
          </p:cNvCxnSpPr>
          <p:nvPr/>
        </p:nvCxnSpPr>
        <p:spPr>
          <a:xfrm>
            <a:off x="7795837" y="1685755"/>
            <a:ext cx="0" cy="440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>
            <a:stCxn id="29" idx="3"/>
            <a:endCxn id="32" idx="1"/>
          </p:cNvCxnSpPr>
          <p:nvPr/>
        </p:nvCxnSpPr>
        <p:spPr>
          <a:xfrm>
            <a:off x="8725906" y="2659307"/>
            <a:ext cx="696633" cy="4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>
            <a:stCxn id="29" idx="2"/>
            <a:endCxn id="28" idx="0"/>
          </p:cNvCxnSpPr>
          <p:nvPr/>
        </p:nvCxnSpPr>
        <p:spPr>
          <a:xfrm>
            <a:off x="7795837" y="3192065"/>
            <a:ext cx="0" cy="526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Elipse 38"/>
          <p:cNvSpPr/>
          <p:nvPr/>
        </p:nvSpPr>
        <p:spPr>
          <a:xfrm>
            <a:off x="6490258" y="3535816"/>
            <a:ext cx="579405" cy="5134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No</a:t>
            </a:r>
            <a:endParaRPr lang="es-MX" sz="1200" dirty="0"/>
          </a:p>
        </p:txBody>
      </p:sp>
      <p:sp>
        <p:nvSpPr>
          <p:cNvPr id="42" name="Rectángulo 41"/>
          <p:cNvSpPr/>
          <p:nvPr/>
        </p:nvSpPr>
        <p:spPr>
          <a:xfrm>
            <a:off x="9403783" y="611939"/>
            <a:ext cx="2198115" cy="10893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Sí el Comité </a:t>
            </a:r>
            <a:r>
              <a:rPr lang="es-MX" sz="1600" b="1" dirty="0" smtClean="0">
                <a:solidFill>
                  <a:srgbClr val="B31166"/>
                </a:solidFill>
              </a:rPr>
              <a:t>modifica o revoca</a:t>
            </a:r>
            <a:r>
              <a:rPr lang="es-MX" sz="1600" dirty="0" smtClean="0"/>
              <a:t> la solicitud regresa con la UA</a:t>
            </a:r>
            <a:endParaRPr lang="es-MX" sz="1600" dirty="0"/>
          </a:p>
        </p:txBody>
      </p:sp>
      <p:cxnSp>
        <p:nvCxnSpPr>
          <p:cNvPr id="43" name="Conector recto de flecha 42"/>
          <p:cNvCxnSpPr>
            <a:stCxn id="32" idx="0"/>
            <a:endCxn id="42" idx="2"/>
          </p:cNvCxnSpPr>
          <p:nvPr/>
        </p:nvCxnSpPr>
        <p:spPr>
          <a:xfrm flipH="1" flipV="1">
            <a:off x="10502841" y="1701287"/>
            <a:ext cx="2344" cy="458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>
            <a:stCxn id="42" idx="1"/>
            <a:endCxn id="27" idx="3"/>
          </p:cNvCxnSpPr>
          <p:nvPr/>
        </p:nvCxnSpPr>
        <p:spPr>
          <a:xfrm flipH="1" flipV="1">
            <a:off x="8725906" y="1148847"/>
            <a:ext cx="677877" cy="77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de flecha 48"/>
          <p:cNvCxnSpPr>
            <a:stCxn id="26" idx="3"/>
            <a:endCxn id="27" idx="1"/>
          </p:cNvCxnSpPr>
          <p:nvPr/>
        </p:nvCxnSpPr>
        <p:spPr>
          <a:xfrm flipV="1">
            <a:off x="6490258" y="1148847"/>
            <a:ext cx="375509" cy="1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>
            <a:stCxn id="32" idx="2"/>
            <a:endCxn id="31" idx="0"/>
          </p:cNvCxnSpPr>
          <p:nvPr/>
        </p:nvCxnSpPr>
        <p:spPr>
          <a:xfrm flipH="1">
            <a:off x="10502840" y="3167658"/>
            <a:ext cx="2345" cy="551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ángulo 50"/>
          <p:cNvSpPr/>
          <p:nvPr/>
        </p:nvSpPr>
        <p:spPr>
          <a:xfrm>
            <a:off x="9476191" y="5499266"/>
            <a:ext cx="2061393" cy="917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Unidad de Transparencia envía respuesta</a:t>
            </a:r>
            <a:endParaRPr lang="es-MX" sz="1600" dirty="0"/>
          </a:p>
        </p:txBody>
      </p:sp>
      <p:cxnSp>
        <p:nvCxnSpPr>
          <p:cNvPr id="54" name="Conector recto de flecha 53"/>
          <p:cNvCxnSpPr>
            <a:stCxn id="31" idx="2"/>
            <a:endCxn id="51" idx="0"/>
          </p:cNvCxnSpPr>
          <p:nvPr/>
        </p:nvCxnSpPr>
        <p:spPr>
          <a:xfrm>
            <a:off x="10502840" y="5040603"/>
            <a:ext cx="4048" cy="458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recto de flecha 54"/>
          <p:cNvCxnSpPr>
            <a:stCxn id="51" idx="1"/>
            <a:endCxn id="30" idx="3"/>
          </p:cNvCxnSpPr>
          <p:nvPr/>
        </p:nvCxnSpPr>
        <p:spPr>
          <a:xfrm flipH="1" flipV="1">
            <a:off x="8738717" y="5951767"/>
            <a:ext cx="737474" cy="6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ector recto de flecha 55"/>
          <p:cNvCxnSpPr>
            <a:stCxn id="28" idx="2"/>
            <a:endCxn id="30" idx="0"/>
          </p:cNvCxnSpPr>
          <p:nvPr/>
        </p:nvCxnSpPr>
        <p:spPr>
          <a:xfrm flipH="1">
            <a:off x="7795836" y="5056632"/>
            <a:ext cx="1" cy="435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de flecha 65"/>
          <p:cNvCxnSpPr>
            <a:stCxn id="25" idx="3"/>
            <a:endCxn id="26" idx="1"/>
          </p:cNvCxnSpPr>
          <p:nvPr/>
        </p:nvCxnSpPr>
        <p:spPr>
          <a:xfrm flipV="1">
            <a:off x="3190221" y="1150753"/>
            <a:ext cx="756705" cy="3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ítulo 3"/>
          <p:cNvSpPr txBox="1">
            <a:spLocks/>
          </p:cNvSpPr>
          <p:nvPr/>
        </p:nvSpPr>
        <p:spPr>
          <a:xfrm>
            <a:off x="262044" y="4848601"/>
            <a:ext cx="5868341" cy="15576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2400" dirty="0" smtClean="0">
                <a:solidFill>
                  <a:srgbClr val="B31166"/>
                </a:solidFill>
              </a:rPr>
              <a:t>Flujo de atención con Unidad de Transparencia, Unidades administrativas y Comité de Transparencia</a:t>
            </a:r>
            <a:endParaRPr lang="es-MX" sz="2400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52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5554</TotalTime>
  <Words>171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Sala de reuniones Ion</vt:lpstr>
      <vt:lpstr>Flujo de atención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Solicitudes de Información 2.0</dc:title>
  <dc:creator>Samuel Antonio Partida Contreras</dc:creator>
  <cp:lastModifiedBy>behesu</cp:lastModifiedBy>
  <cp:revision>88</cp:revision>
  <dcterms:created xsi:type="dcterms:W3CDTF">2021-04-05T20:01:48Z</dcterms:created>
  <dcterms:modified xsi:type="dcterms:W3CDTF">2021-08-02T13:53:22Z</dcterms:modified>
</cp:coreProperties>
</file>